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8"/>
  </p:notesMasterIdLst>
  <p:sldIdLst>
    <p:sldId id="321" r:id="rId4"/>
    <p:sldId id="322" r:id="rId5"/>
    <p:sldId id="258" r:id="rId6"/>
    <p:sldId id="291" r:id="rId7"/>
    <p:sldId id="257" r:id="rId8"/>
    <p:sldId id="262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35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62" algn="l" defTabSz="9135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28" algn="l" defTabSz="9135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83" algn="l" defTabSz="9135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47" algn="l" defTabSz="9135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08" algn="l" defTabSz="9135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66" algn="l" defTabSz="9135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34" algn="l" defTabSz="9135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Tick exposure</c:v>
                </c:pt>
                <c:pt idx="1">
                  <c:v>Lyme disease diagnosis</c:v>
                </c:pt>
                <c:pt idx="2">
                  <c:v>Users completing daily logs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A-43FB-94F9-931A44D324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Tick exposure</c:v>
                </c:pt>
                <c:pt idx="1">
                  <c:v>Lyme disease diagnosis</c:v>
                </c:pt>
                <c:pt idx="2">
                  <c:v>Users completing daily logs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82</c:v>
                </c:pt>
                <c:pt idx="1">
                  <c:v>82</c:v>
                </c:pt>
                <c:pt idx="2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0A-43FB-94F9-931A44D32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99872"/>
        <c:axId val="37201408"/>
      </c:barChart>
      <c:catAx>
        <c:axId val="3719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01408"/>
        <c:crosses val="autoZero"/>
        <c:auto val="1"/>
        <c:lblAlgn val="ctr"/>
        <c:lblOffset val="100"/>
        <c:noMultiLvlLbl val="0"/>
      </c:catAx>
      <c:valAx>
        <c:axId val="3720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998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96538667220298"/>
          <c:y val="0.80238998639783898"/>
          <c:w val="0.241487190039753"/>
          <c:h val="9.2334560416580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Sheet1!$B$5:$D$5</c:f>
              <c:strCache>
                <c:ptCount val="3"/>
                <c:pt idx="0">
                  <c:v>Tick exposure</c:v>
                </c:pt>
                <c:pt idx="1">
                  <c:v>Lyme disease diagnosis</c:v>
                </c:pt>
                <c:pt idx="2">
                  <c:v>Users completing daily logs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31</c:v>
                </c:pt>
                <c:pt idx="1">
                  <c:v>12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09-4881-9585-F6F7C124092F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Sheet1!$B$5:$D$5</c:f>
              <c:strCache>
                <c:ptCount val="3"/>
                <c:pt idx="0">
                  <c:v>Tick exposure</c:v>
                </c:pt>
                <c:pt idx="1">
                  <c:v>Lyme disease diagnosis</c:v>
                </c:pt>
                <c:pt idx="2">
                  <c:v>Users completing daily logs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69</c:v>
                </c:pt>
                <c:pt idx="1">
                  <c:v>88</c:v>
                </c:pt>
                <c:pt idx="2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09-4881-9585-F6F7C1240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239808"/>
        <c:axId val="37253888"/>
      </c:barChart>
      <c:catAx>
        <c:axId val="3723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53888"/>
        <c:crosses val="autoZero"/>
        <c:auto val="1"/>
        <c:lblAlgn val="ctr"/>
        <c:lblOffset val="100"/>
        <c:noMultiLvlLbl val="0"/>
      </c:catAx>
      <c:valAx>
        <c:axId val="372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386E4-437C-4701-8C38-C58411FF136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9B15-4531-400D-80E6-0D40F9F3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1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62" algn="l" defTabSz="9135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28" algn="l" defTabSz="9135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83" algn="l" defTabSz="9135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47" algn="l" defTabSz="9135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08" algn="l" defTabSz="9135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6" algn="l" defTabSz="9135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34" algn="l" defTabSz="9135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em.asm.org/content/69/8/4561.lo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9B15-4531-400D-80E6-0D40F9F3B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04F58-5D2C-4A46-B9B9-FC57B0BCF56F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7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does</a:t>
            </a:r>
            <a:r>
              <a:rPr lang="en-US" baseline="0" dirty="0" smtClean="0"/>
              <a:t> that sound easy?</a:t>
            </a:r>
          </a:p>
          <a:p>
            <a:r>
              <a:rPr lang="en-US" baseline="0" dirty="0" smtClean="0"/>
              <a:t>In a study in Westchester, only 20% of nymphs were positive for the </a:t>
            </a:r>
            <a:r>
              <a:rPr lang="en-US" baseline="0" dirty="0" err="1" smtClean="0"/>
              <a:t>lyme</a:t>
            </a:r>
            <a:r>
              <a:rPr lang="en-US" baseline="0" dirty="0" smtClean="0"/>
              <a:t> bacterium, only 25% of adults</a:t>
            </a:r>
          </a:p>
          <a:p>
            <a:r>
              <a:rPr lang="en-US" dirty="0" smtClean="0">
                <a:hlinkClick r:id="rId3"/>
              </a:rPr>
              <a:t>https://aem.asm.org/content/69/8/4561.long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4B4E-9B2B-4A86-934F-F5F5E691E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Most ticks cannot see so rely on other indicators a host is present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Areas near dens of hosts (for </a:t>
            </a:r>
            <a:r>
              <a:rPr lang="en-US" dirty="0" err="1" smtClean="0"/>
              <a:t>nidicolous</a:t>
            </a:r>
            <a:r>
              <a:rPr lang="en-US" dirty="0" smtClean="0"/>
              <a:t> species)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Questing</a:t>
            </a:r>
            <a:r>
              <a:rPr lang="en-US" baseline="0" dirty="0" smtClean="0"/>
              <a:t> behavior is called ambush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CAD4-4A46-43FD-9F9E-E9CEE3E2BD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3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https://newyork.cbslocal.com/2018/07/27/backyard-chickens-ticks-salmonella/</a:t>
            </a:r>
          </a:p>
          <a:p>
            <a:r>
              <a:rPr lang="en-US" dirty="0" smtClean="0"/>
              <a:t>It’s not a fashion show</a:t>
            </a:r>
          </a:p>
          <a:p>
            <a:r>
              <a:rPr lang="en-US" dirty="0" smtClean="0"/>
              <a:t>Permethrin- used to treat 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4B4E-9B2B-4A86-934F-F5F5E691E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Philip</a:t>
            </a:r>
            <a:r>
              <a:rPr lang="en-US" baseline="0" dirty="0" smtClean="0"/>
              <a:t> is at Mt. Sinai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6FCE-DF2B-4C99-8C4E-4B17D8F6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9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62" indent="0" algn="ctr">
              <a:buNone/>
              <a:defRPr sz="1900"/>
            </a:lvl2pPr>
            <a:lvl3pPr marL="913528" indent="0" algn="ctr">
              <a:buNone/>
              <a:defRPr sz="1800"/>
            </a:lvl3pPr>
            <a:lvl4pPr marL="1370283" indent="0" algn="ctr">
              <a:buNone/>
              <a:defRPr sz="1600"/>
            </a:lvl4pPr>
            <a:lvl5pPr marL="1827047" indent="0" algn="ctr">
              <a:buNone/>
              <a:defRPr sz="1600"/>
            </a:lvl5pPr>
            <a:lvl6pPr marL="2283808" indent="0" algn="ctr">
              <a:buNone/>
              <a:defRPr sz="1600"/>
            </a:lvl6pPr>
            <a:lvl7pPr marL="2740566" indent="0" algn="ctr">
              <a:buNone/>
              <a:defRPr sz="1600"/>
            </a:lvl7pPr>
            <a:lvl8pPr marL="3197334" indent="0" algn="ctr">
              <a:buNone/>
              <a:defRPr sz="1600"/>
            </a:lvl8pPr>
            <a:lvl9pPr marL="365409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1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3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1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6"/>
            <a:ext cx="10363200" cy="238760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</p:spPr>
        <p:txBody>
          <a:bodyPr/>
          <a:lstStyle>
            <a:lvl1pPr marL="0" indent="0" algn="ctr">
              <a:buNone/>
              <a:defRPr sz="2500"/>
            </a:lvl1pPr>
            <a:lvl2pPr marL="498714" indent="0" algn="ctr">
              <a:buNone/>
              <a:defRPr sz="2200"/>
            </a:lvl2pPr>
            <a:lvl3pPr marL="997429" indent="0" algn="ctr">
              <a:buNone/>
              <a:defRPr sz="1900"/>
            </a:lvl3pPr>
            <a:lvl4pPr marL="1496142" indent="0" algn="ctr">
              <a:buNone/>
              <a:defRPr sz="1600"/>
            </a:lvl4pPr>
            <a:lvl5pPr marL="1994856" indent="0" algn="ctr">
              <a:buNone/>
              <a:defRPr sz="1600"/>
            </a:lvl5pPr>
            <a:lvl6pPr marL="2493573" indent="0" algn="ctr">
              <a:buNone/>
              <a:defRPr sz="1600"/>
            </a:lvl6pPr>
            <a:lvl7pPr marL="2992286" indent="0" algn="ctr">
              <a:buNone/>
              <a:defRPr sz="1600"/>
            </a:lvl7pPr>
            <a:lvl8pPr marL="3491001" indent="0" algn="ctr">
              <a:buNone/>
              <a:defRPr sz="1600"/>
            </a:lvl8pPr>
            <a:lvl9pPr marL="39897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4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6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7"/>
            <a:ext cx="10515600" cy="2852737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72"/>
            <a:ext cx="10515600" cy="1500187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987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974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61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94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93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92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910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897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0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6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8714" indent="0">
              <a:buNone/>
              <a:defRPr sz="2200" b="1"/>
            </a:lvl2pPr>
            <a:lvl3pPr marL="997429" indent="0">
              <a:buNone/>
              <a:defRPr sz="1900" b="1"/>
            </a:lvl3pPr>
            <a:lvl4pPr marL="1496142" indent="0">
              <a:buNone/>
              <a:defRPr sz="1600" b="1"/>
            </a:lvl4pPr>
            <a:lvl5pPr marL="1994856" indent="0">
              <a:buNone/>
              <a:defRPr sz="1600" b="1"/>
            </a:lvl5pPr>
            <a:lvl6pPr marL="2493573" indent="0">
              <a:buNone/>
              <a:defRPr sz="1600" b="1"/>
            </a:lvl6pPr>
            <a:lvl7pPr marL="2992286" indent="0">
              <a:buNone/>
              <a:defRPr sz="1600" b="1"/>
            </a:lvl7pPr>
            <a:lvl8pPr marL="3491001" indent="0">
              <a:buNone/>
              <a:defRPr sz="1600" b="1"/>
            </a:lvl8pPr>
            <a:lvl9pPr marL="39897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8" y="2505078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8714" indent="0">
              <a:buNone/>
              <a:defRPr sz="2200" b="1"/>
            </a:lvl2pPr>
            <a:lvl3pPr marL="997429" indent="0">
              <a:buNone/>
              <a:defRPr sz="1900" b="1"/>
            </a:lvl3pPr>
            <a:lvl4pPr marL="1496142" indent="0">
              <a:buNone/>
              <a:defRPr sz="1600" b="1"/>
            </a:lvl4pPr>
            <a:lvl5pPr marL="1994856" indent="0">
              <a:buNone/>
              <a:defRPr sz="1600" b="1"/>
            </a:lvl5pPr>
            <a:lvl6pPr marL="2493573" indent="0">
              <a:buNone/>
              <a:defRPr sz="1600" b="1"/>
            </a:lvl6pPr>
            <a:lvl7pPr marL="2992286" indent="0">
              <a:buNone/>
              <a:defRPr sz="1600" b="1"/>
            </a:lvl7pPr>
            <a:lvl8pPr marL="3491001" indent="0">
              <a:buNone/>
              <a:defRPr sz="1600" b="1"/>
            </a:lvl8pPr>
            <a:lvl9pPr marL="39897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8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46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6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7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98714" indent="0">
              <a:buNone/>
              <a:defRPr sz="1500"/>
            </a:lvl2pPr>
            <a:lvl3pPr marL="997429" indent="0">
              <a:buNone/>
              <a:defRPr sz="1300"/>
            </a:lvl3pPr>
            <a:lvl4pPr marL="1496142" indent="0">
              <a:buNone/>
              <a:defRPr sz="1000"/>
            </a:lvl4pPr>
            <a:lvl5pPr marL="1994856" indent="0">
              <a:buNone/>
              <a:defRPr sz="1000"/>
            </a:lvl5pPr>
            <a:lvl6pPr marL="2493573" indent="0">
              <a:buNone/>
              <a:defRPr sz="1000"/>
            </a:lvl6pPr>
            <a:lvl7pPr marL="2992286" indent="0">
              <a:buNone/>
              <a:defRPr sz="1000"/>
            </a:lvl7pPr>
            <a:lvl8pPr marL="3491001" indent="0">
              <a:buNone/>
              <a:defRPr sz="1000"/>
            </a:lvl8pPr>
            <a:lvl9pPr marL="398971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1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 anchor="t"/>
          <a:lstStyle>
            <a:lvl1pPr marL="0" indent="0">
              <a:buNone/>
              <a:defRPr sz="3600"/>
            </a:lvl1pPr>
            <a:lvl2pPr marL="498714" indent="0">
              <a:buNone/>
              <a:defRPr sz="3100"/>
            </a:lvl2pPr>
            <a:lvl3pPr marL="997429" indent="0">
              <a:buNone/>
              <a:defRPr sz="2500"/>
            </a:lvl3pPr>
            <a:lvl4pPr marL="1496142" indent="0">
              <a:buNone/>
              <a:defRPr sz="2200"/>
            </a:lvl4pPr>
            <a:lvl5pPr marL="1994856" indent="0">
              <a:buNone/>
              <a:defRPr sz="2200"/>
            </a:lvl5pPr>
            <a:lvl6pPr marL="2493573" indent="0">
              <a:buNone/>
              <a:defRPr sz="2200"/>
            </a:lvl6pPr>
            <a:lvl7pPr marL="2992286" indent="0">
              <a:buNone/>
              <a:defRPr sz="2200"/>
            </a:lvl7pPr>
            <a:lvl8pPr marL="3491001" indent="0">
              <a:buNone/>
              <a:defRPr sz="2200"/>
            </a:lvl8pPr>
            <a:lvl9pPr marL="3989713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7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98714" indent="0">
              <a:buNone/>
              <a:defRPr sz="1500"/>
            </a:lvl2pPr>
            <a:lvl3pPr marL="997429" indent="0">
              <a:buNone/>
              <a:defRPr sz="1300"/>
            </a:lvl3pPr>
            <a:lvl4pPr marL="1496142" indent="0">
              <a:buNone/>
              <a:defRPr sz="1000"/>
            </a:lvl4pPr>
            <a:lvl5pPr marL="1994856" indent="0">
              <a:buNone/>
              <a:defRPr sz="1000"/>
            </a:lvl5pPr>
            <a:lvl6pPr marL="2493573" indent="0">
              <a:buNone/>
              <a:defRPr sz="1000"/>
            </a:lvl6pPr>
            <a:lvl7pPr marL="2992286" indent="0">
              <a:buNone/>
              <a:defRPr sz="1000"/>
            </a:lvl7pPr>
            <a:lvl8pPr marL="3491001" indent="0">
              <a:buNone/>
              <a:defRPr sz="1000"/>
            </a:lvl8pPr>
            <a:lvl9pPr marL="398971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33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1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8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08031-209A-4D62-BCE2-2CB195DFA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6FE00E-042B-4023-ABDD-7A30F2D1B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</p:spPr>
        <p:txBody>
          <a:bodyPr/>
          <a:lstStyle>
            <a:lvl1pPr marL="0" indent="0" algn="ctr">
              <a:buNone/>
              <a:defRPr sz="2200"/>
            </a:lvl1pPr>
            <a:lvl2pPr marL="433617" indent="0" algn="ctr">
              <a:buNone/>
              <a:defRPr sz="1900"/>
            </a:lvl2pPr>
            <a:lvl3pPr marL="867235" indent="0" algn="ctr">
              <a:buNone/>
              <a:defRPr sz="1600"/>
            </a:lvl3pPr>
            <a:lvl4pPr marL="1300850" indent="0" algn="ctr">
              <a:buNone/>
              <a:defRPr sz="1500"/>
            </a:lvl4pPr>
            <a:lvl5pPr marL="1734468" indent="0" algn="ctr">
              <a:buNone/>
              <a:defRPr sz="1500"/>
            </a:lvl5pPr>
            <a:lvl6pPr marL="2168084" indent="0" algn="ctr">
              <a:buNone/>
              <a:defRPr sz="1500"/>
            </a:lvl6pPr>
            <a:lvl7pPr marL="2601700" indent="0" algn="ctr">
              <a:buNone/>
              <a:defRPr sz="1500"/>
            </a:lvl7pPr>
            <a:lvl8pPr marL="3035316" indent="0" algn="ctr">
              <a:buNone/>
              <a:defRPr sz="1500"/>
            </a:lvl8pPr>
            <a:lvl9pPr marL="3468934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0F8D30-10C6-4854-8A82-CF67B8B1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B85B6-C449-4E83-913A-AE16E431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70548A-5DD0-4252-8EBD-7EEFE860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E1D75-B216-4218-8100-F5FCC5D3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6141E4-B58E-4D99-AD64-C99D23C72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15C38E-201F-4248-8AE6-B3AEFD2A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C8182-1511-4AB6-BDE1-DC125864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C1BEF-D0BC-4750-89DB-AA008CB0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24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1BDF0-BF00-4696-9A01-E4BF5879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3"/>
            <a:ext cx="10515600" cy="2852737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76987B-1F02-4844-9806-1BDA841C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9"/>
            <a:ext cx="10515600" cy="1500187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336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6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00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34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68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017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353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689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A8031-FF53-4CD4-A01C-FA6BFF9E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D008F7-91C5-41E5-8068-B17E5A29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A72FAB-3A59-4EF3-815B-256134E8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48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E854E-40D8-44B3-929D-7FEFB3C7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CBB390-A2CF-41BE-AC99-A57899AEA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8B8D8B-F4DF-4117-9275-11E55E014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A82FBD-F4FD-4A31-9013-7031B675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79E2CB-C42A-4004-A7B3-4F0D5DCE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78117E-81F3-4472-A6CB-8E2008BB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43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0654E-A37C-40DA-BEEF-EA78789F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4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4C153D-F631-4A1F-859D-80EF6BEC8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3617" indent="0">
              <a:buNone/>
              <a:defRPr sz="1900" b="1"/>
            </a:lvl2pPr>
            <a:lvl3pPr marL="867235" indent="0">
              <a:buNone/>
              <a:defRPr sz="1600" b="1"/>
            </a:lvl3pPr>
            <a:lvl4pPr marL="1300850" indent="0">
              <a:buNone/>
              <a:defRPr sz="1500" b="1"/>
            </a:lvl4pPr>
            <a:lvl5pPr marL="1734468" indent="0">
              <a:buNone/>
              <a:defRPr sz="1500" b="1"/>
            </a:lvl5pPr>
            <a:lvl6pPr marL="2168084" indent="0">
              <a:buNone/>
              <a:defRPr sz="1500" b="1"/>
            </a:lvl6pPr>
            <a:lvl7pPr marL="2601700" indent="0">
              <a:buNone/>
              <a:defRPr sz="1500" b="1"/>
            </a:lvl7pPr>
            <a:lvl8pPr marL="3035316" indent="0">
              <a:buNone/>
              <a:defRPr sz="1500" b="1"/>
            </a:lvl8pPr>
            <a:lvl9pPr marL="346893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B72F1E-AA51-46A7-8D31-9900BB406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4" y="2505078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09DEDB-4364-4085-A25F-A1EF83AD9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3617" indent="0">
              <a:buNone/>
              <a:defRPr sz="1900" b="1"/>
            </a:lvl2pPr>
            <a:lvl3pPr marL="867235" indent="0">
              <a:buNone/>
              <a:defRPr sz="1600" b="1"/>
            </a:lvl3pPr>
            <a:lvl4pPr marL="1300850" indent="0">
              <a:buNone/>
              <a:defRPr sz="1500" b="1"/>
            </a:lvl4pPr>
            <a:lvl5pPr marL="1734468" indent="0">
              <a:buNone/>
              <a:defRPr sz="1500" b="1"/>
            </a:lvl5pPr>
            <a:lvl6pPr marL="2168084" indent="0">
              <a:buNone/>
              <a:defRPr sz="1500" b="1"/>
            </a:lvl6pPr>
            <a:lvl7pPr marL="2601700" indent="0">
              <a:buNone/>
              <a:defRPr sz="1500" b="1"/>
            </a:lvl7pPr>
            <a:lvl8pPr marL="3035316" indent="0">
              <a:buNone/>
              <a:defRPr sz="1500" b="1"/>
            </a:lvl8pPr>
            <a:lvl9pPr marL="346893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9DBDF3-C5A3-4940-9D86-741A7F5FB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8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AA291C-93EB-4923-92D5-3CB690C4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4FFA11-1C03-40E1-A3BB-A2D594A3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3D66CF-360C-4F43-9AF4-3BBA5EB3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74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0D6A8-F115-4700-A6BE-0C89FC12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A2504D-DF96-4E84-B32F-1FB507C9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AAB89-F2E5-42C4-993D-91121CF3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35685C-5943-4AE2-85FA-34E5E9D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72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1EE5CF-1120-440A-82BC-BAB0493B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B63F78-DB6E-4463-81C2-BB96B9A9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9EC038-5843-4117-A770-5292E3F9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0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1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1BF05-6FFF-4E7B-9200-A44A8FC0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CEE40A-8EBB-4B7F-99E5-B1B8294F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79089B-6A10-4A21-BA3A-C8153B07E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9"/>
          </a:xfrm>
        </p:spPr>
        <p:txBody>
          <a:bodyPr/>
          <a:lstStyle>
            <a:lvl1pPr marL="0" indent="0">
              <a:buNone/>
              <a:defRPr sz="1500"/>
            </a:lvl1pPr>
            <a:lvl2pPr marL="433617" indent="0">
              <a:buNone/>
              <a:defRPr sz="1300"/>
            </a:lvl2pPr>
            <a:lvl3pPr marL="867235" indent="0">
              <a:buNone/>
              <a:defRPr sz="1000"/>
            </a:lvl3pPr>
            <a:lvl4pPr marL="1300850" indent="0">
              <a:buNone/>
              <a:defRPr sz="900"/>
            </a:lvl4pPr>
            <a:lvl5pPr marL="1734468" indent="0">
              <a:buNone/>
              <a:defRPr sz="900"/>
            </a:lvl5pPr>
            <a:lvl6pPr marL="2168084" indent="0">
              <a:buNone/>
              <a:defRPr sz="900"/>
            </a:lvl6pPr>
            <a:lvl7pPr marL="2601700" indent="0">
              <a:buNone/>
              <a:defRPr sz="900"/>
            </a:lvl7pPr>
            <a:lvl8pPr marL="3035316" indent="0">
              <a:buNone/>
              <a:defRPr sz="900"/>
            </a:lvl8pPr>
            <a:lvl9pPr marL="34689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6EB230-86E2-4BDC-B0AF-D34B5CA0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32258A-16E0-4AF5-8FBB-7EB63F59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FCF29F-0AA2-4492-AC05-E179A264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8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A3E15-F855-4CCE-A327-7A219D37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11DD29-9623-48B3-B094-552D43238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33617" indent="0">
              <a:buNone/>
              <a:defRPr sz="2700"/>
            </a:lvl2pPr>
            <a:lvl3pPr marL="867235" indent="0">
              <a:buNone/>
              <a:defRPr sz="2200"/>
            </a:lvl3pPr>
            <a:lvl4pPr marL="1300850" indent="0">
              <a:buNone/>
              <a:defRPr sz="1900"/>
            </a:lvl4pPr>
            <a:lvl5pPr marL="1734468" indent="0">
              <a:buNone/>
              <a:defRPr sz="1900"/>
            </a:lvl5pPr>
            <a:lvl6pPr marL="2168084" indent="0">
              <a:buNone/>
              <a:defRPr sz="1900"/>
            </a:lvl6pPr>
            <a:lvl7pPr marL="2601700" indent="0">
              <a:buNone/>
              <a:defRPr sz="1900"/>
            </a:lvl7pPr>
            <a:lvl8pPr marL="3035316" indent="0">
              <a:buNone/>
              <a:defRPr sz="1900"/>
            </a:lvl8pPr>
            <a:lvl9pPr marL="346893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6F9AA9-0283-4D29-A1DF-F5BE21631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9"/>
          </a:xfrm>
        </p:spPr>
        <p:txBody>
          <a:bodyPr/>
          <a:lstStyle>
            <a:lvl1pPr marL="0" indent="0">
              <a:buNone/>
              <a:defRPr sz="1500"/>
            </a:lvl1pPr>
            <a:lvl2pPr marL="433617" indent="0">
              <a:buNone/>
              <a:defRPr sz="1300"/>
            </a:lvl2pPr>
            <a:lvl3pPr marL="867235" indent="0">
              <a:buNone/>
              <a:defRPr sz="1000"/>
            </a:lvl3pPr>
            <a:lvl4pPr marL="1300850" indent="0">
              <a:buNone/>
              <a:defRPr sz="900"/>
            </a:lvl4pPr>
            <a:lvl5pPr marL="1734468" indent="0">
              <a:buNone/>
              <a:defRPr sz="900"/>
            </a:lvl5pPr>
            <a:lvl6pPr marL="2168084" indent="0">
              <a:buNone/>
              <a:defRPr sz="900"/>
            </a:lvl6pPr>
            <a:lvl7pPr marL="2601700" indent="0">
              <a:buNone/>
              <a:defRPr sz="900"/>
            </a:lvl7pPr>
            <a:lvl8pPr marL="3035316" indent="0">
              <a:buNone/>
              <a:defRPr sz="900"/>
            </a:lvl8pPr>
            <a:lvl9pPr marL="34689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E73DF3-601E-41EE-A1FD-D7F8A015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BCE1DF-F856-49A2-9902-14D4E7C0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866665-6EE9-4EA5-8A92-9F5940E6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5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F3BC6-2576-4549-9C36-05D9B3D1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B4651A-A66C-4025-BB84-4EAA6726C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DA03BC-DBE7-42DD-9C04-27E097DA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5D1A4A-8FF3-450E-AF29-1CFD469B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7509F8-DC05-44CF-B59F-D18946B1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86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19577C-A195-43AB-BFB3-2DA5A1B7E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59E5C7-5838-4EB6-A7E0-C153FC19F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D5FB24-EE27-4CDE-A63A-A100660C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5A0DD-5F74-4F63-8C3A-3D746C40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F9E1AE-FD84-4BF1-8AAD-A1682642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0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3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4"/>
            <a:ext cx="10515600" cy="13255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1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2" indent="0">
              <a:buNone/>
              <a:defRPr sz="1900" b="1"/>
            </a:lvl2pPr>
            <a:lvl3pPr marL="913528" indent="0">
              <a:buNone/>
              <a:defRPr sz="1800" b="1"/>
            </a:lvl3pPr>
            <a:lvl4pPr marL="1370283" indent="0">
              <a:buNone/>
              <a:defRPr sz="1600" b="1"/>
            </a:lvl4pPr>
            <a:lvl5pPr marL="1827047" indent="0">
              <a:buNone/>
              <a:defRPr sz="1600" b="1"/>
            </a:lvl5pPr>
            <a:lvl6pPr marL="2283808" indent="0">
              <a:buNone/>
              <a:defRPr sz="1600" b="1"/>
            </a:lvl6pPr>
            <a:lvl7pPr marL="2740566" indent="0">
              <a:buNone/>
              <a:defRPr sz="1600" b="1"/>
            </a:lvl7pPr>
            <a:lvl8pPr marL="3197334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11" y="2505078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2" indent="0">
              <a:buNone/>
              <a:defRPr sz="1900" b="1"/>
            </a:lvl2pPr>
            <a:lvl3pPr marL="913528" indent="0">
              <a:buNone/>
              <a:defRPr sz="1800" b="1"/>
            </a:lvl3pPr>
            <a:lvl4pPr marL="1370283" indent="0">
              <a:buNone/>
              <a:defRPr sz="1600" b="1"/>
            </a:lvl4pPr>
            <a:lvl5pPr marL="1827047" indent="0">
              <a:buNone/>
              <a:defRPr sz="1600" b="1"/>
            </a:lvl5pPr>
            <a:lvl6pPr marL="2283808" indent="0">
              <a:buNone/>
              <a:defRPr sz="1600" b="1"/>
            </a:lvl6pPr>
            <a:lvl7pPr marL="2740566" indent="0">
              <a:buNone/>
              <a:defRPr sz="1600" b="1"/>
            </a:lvl7pPr>
            <a:lvl8pPr marL="3197334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8"/>
            <a:ext cx="51831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1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1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762" indent="0">
              <a:buNone/>
              <a:defRPr sz="1300"/>
            </a:lvl2pPr>
            <a:lvl3pPr marL="913528" indent="0">
              <a:buNone/>
              <a:defRPr sz="1200"/>
            </a:lvl3pPr>
            <a:lvl4pPr marL="1370283" indent="0">
              <a:buNone/>
              <a:defRPr sz="1000"/>
            </a:lvl4pPr>
            <a:lvl5pPr marL="1827047" indent="0">
              <a:buNone/>
              <a:defRPr sz="1000"/>
            </a:lvl5pPr>
            <a:lvl6pPr marL="2283808" indent="0">
              <a:buNone/>
              <a:defRPr sz="1000"/>
            </a:lvl6pPr>
            <a:lvl7pPr marL="2740566" indent="0">
              <a:buNone/>
              <a:defRPr sz="1000"/>
            </a:lvl7pPr>
            <a:lvl8pPr marL="3197334" indent="0">
              <a:buNone/>
              <a:defRPr sz="1000"/>
            </a:lvl8pPr>
            <a:lvl9pPr marL="3654091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8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1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 marL="0" indent="0">
              <a:buNone/>
              <a:defRPr sz="3300"/>
            </a:lvl1pPr>
            <a:lvl2pPr marL="456762" indent="0">
              <a:buNone/>
              <a:defRPr sz="2800"/>
            </a:lvl2pPr>
            <a:lvl3pPr marL="913528" indent="0">
              <a:buNone/>
              <a:defRPr sz="2400"/>
            </a:lvl3pPr>
            <a:lvl4pPr marL="1370283" indent="0">
              <a:buNone/>
              <a:defRPr sz="1900"/>
            </a:lvl4pPr>
            <a:lvl5pPr marL="1827047" indent="0">
              <a:buNone/>
              <a:defRPr sz="1900"/>
            </a:lvl5pPr>
            <a:lvl6pPr marL="2283808" indent="0">
              <a:buNone/>
              <a:defRPr sz="1900"/>
            </a:lvl6pPr>
            <a:lvl7pPr marL="2740566" indent="0">
              <a:buNone/>
              <a:defRPr sz="1900"/>
            </a:lvl7pPr>
            <a:lvl8pPr marL="3197334" indent="0">
              <a:buNone/>
              <a:defRPr sz="1900"/>
            </a:lvl8pPr>
            <a:lvl9pPr marL="3654091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1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762" indent="0">
              <a:buNone/>
              <a:defRPr sz="1300"/>
            </a:lvl2pPr>
            <a:lvl3pPr marL="913528" indent="0">
              <a:buNone/>
              <a:defRPr sz="1200"/>
            </a:lvl3pPr>
            <a:lvl4pPr marL="1370283" indent="0">
              <a:buNone/>
              <a:defRPr sz="1000"/>
            </a:lvl4pPr>
            <a:lvl5pPr marL="1827047" indent="0">
              <a:buNone/>
              <a:defRPr sz="1000"/>
            </a:lvl5pPr>
            <a:lvl6pPr marL="2283808" indent="0">
              <a:buNone/>
              <a:defRPr sz="1000"/>
            </a:lvl6pPr>
            <a:lvl7pPr marL="2740566" indent="0">
              <a:buNone/>
              <a:defRPr sz="1000"/>
            </a:lvl7pPr>
            <a:lvl8pPr marL="3197334" indent="0">
              <a:buNone/>
              <a:defRPr sz="1000"/>
            </a:lvl8pPr>
            <a:lvl9pPr marL="3654091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4"/>
            <a:ext cx="10515600" cy="1325564"/>
          </a:xfrm>
          <a:prstGeom prst="rect">
            <a:avLst/>
          </a:prstGeom>
        </p:spPr>
        <p:txBody>
          <a:bodyPr vert="horz" lIns="91351" tIns="45676" rIns="91351" bIns="456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6"/>
            <a:ext cx="10515600" cy="4351338"/>
          </a:xfrm>
          <a:prstGeom prst="rect">
            <a:avLst/>
          </a:prstGeom>
        </p:spPr>
        <p:txBody>
          <a:bodyPr vert="horz" lIns="91351" tIns="45676" rIns="91351" bIns="45676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351" tIns="45676" rIns="91351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050D-0E2D-4752-BEAB-F034DF5327F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91351" tIns="45676" rIns="91351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351" tIns="45676" rIns="91351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6A36-2094-4F55-8DC0-52C02A54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528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8" indent="-228378" algn="l" defTabSz="9135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47" indent="-228378" algn="l" defTabSz="9135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06" indent="-228378" algn="l" defTabSz="9135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60" indent="-228378" algn="l" defTabSz="9135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34" indent="-228378" algn="l" defTabSz="9135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89" indent="-228378" algn="l" defTabSz="9135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50" indent="-228378" algn="l" defTabSz="9135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09" indent="-228378" algn="l" defTabSz="9135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78" algn="l" defTabSz="9135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2" algn="l" defTabSz="913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8" algn="l" defTabSz="913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3" algn="l" defTabSz="913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7" algn="l" defTabSz="913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8" algn="l" defTabSz="913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6" algn="l" defTabSz="913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34" algn="l" defTabSz="913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6"/>
            <a:ext cx="10515600" cy="1325564"/>
          </a:xfrm>
          <a:prstGeom prst="rect">
            <a:avLst/>
          </a:prstGeom>
        </p:spPr>
        <p:txBody>
          <a:bodyPr vert="horz" lIns="136018" tIns="68009" rIns="136018" bIns="6800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6"/>
            <a:ext cx="10515600" cy="4351338"/>
          </a:xfrm>
          <a:prstGeom prst="rect">
            <a:avLst/>
          </a:prstGeom>
        </p:spPr>
        <p:txBody>
          <a:bodyPr vert="horz" lIns="136018" tIns="68009" rIns="136018" bIns="680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36018" tIns="68009" rIns="136018" bIns="6800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096"/>
            <a:fld id="{FC2704C1-6197-493C-A986-3768B2859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0096"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136018" tIns="68009" rIns="136018" bIns="6800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36018" tIns="68009" rIns="136018" bIns="6800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096"/>
            <a:fld id="{BFE4BABD-A70C-4B9C-BC2B-D8A6ED8AD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0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9742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355" indent="-249355" algn="l" defTabSz="997429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8073" indent="-249355" algn="l" defTabSz="997429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785" indent="-249355" algn="l" defTabSz="997429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5501" indent="-249355" algn="l" defTabSz="997429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215" indent="-249355" algn="l" defTabSz="997429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29" indent="-249355" algn="l" defTabSz="997429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1645" indent="-249355" algn="l" defTabSz="997429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0357" indent="-249355" algn="l" defTabSz="997429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39071" indent="-249355" algn="l" defTabSz="997429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714" algn="l" defTabSz="997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429" algn="l" defTabSz="997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142" algn="l" defTabSz="997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4856" algn="l" defTabSz="997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3573" algn="l" defTabSz="997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2286" algn="l" defTabSz="997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1001" algn="l" defTabSz="997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89713" algn="l" defTabSz="997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1C7D88-CC99-4248-BADE-B8C932108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4"/>
            <a:ext cx="10515600" cy="1325564"/>
          </a:xfrm>
          <a:prstGeom prst="rect">
            <a:avLst/>
          </a:prstGeom>
        </p:spPr>
        <p:txBody>
          <a:bodyPr vert="horz" lIns="136036" tIns="68018" rIns="136036" bIns="680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FFEBD9-3E11-4AD7-8C8B-88827B9E5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6"/>
            <a:ext cx="10515600" cy="4351338"/>
          </a:xfrm>
          <a:prstGeom prst="rect">
            <a:avLst/>
          </a:prstGeom>
        </p:spPr>
        <p:txBody>
          <a:bodyPr vert="horz" lIns="136036" tIns="68018" rIns="136036" bIns="680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06EC08-C22B-48EA-8F61-46F7C44E6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36036" tIns="68018" rIns="136036" bIns="680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183"/>
            <a:fld id="{3B6B8346-F342-4FAE-9717-5790E705C8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0183"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BEC3F9-A0BD-4A9D-B0EA-0C21D48B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136036" tIns="68018" rIns="136036" bIns="6801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1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4FF4DC-3B2B-4063-8B4D-1E9E8A58F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36036" tIns="68018" rIns="136036" bIns="6801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183"/>
            <a:fld id="{DFB25160-7AEB-4C6F-834A-38BF93FF4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01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4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6723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808" indent="-216808" algn="l" defTabSz="867235" rtl="0" eaLnBrk="1" latinLnBrk="0" hangingPunct="1">
        <a:lnSpc>
          <a:spcPct val="90000"/>
        </a:lnSpc>
        <a:spcBef>
          <a:spcPts val="94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26" indent="-216808" algn="l" defTabSz="867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042" indent="-216808" algn="l" defTabSz="867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9" indent="-216808" algn="l" defTabSz="867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275" indent="-216808" algn="l" defTabSz="867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84892" indent="-216808" algn="l" defTabSz="867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510" indent="-216808" algn="l" defTabSz="867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52125" indent="-216808" algn="l" defTabSz="867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742" indent="-216808" algn="l" defTabSz="867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7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3617" algn="l" defTabSz="867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7235" algn="l" defTabSz="867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850" algn="l" defTabSz="867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68" algn="l" defTabSz="867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084" algn="l" defTabSz="867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700" algn="l" defTabSz="867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35316" algn="l" defTabSz="867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934" algn="l" defTabSz="867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opher.pappas@mville.edu" TargetMode="External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4.gif"/><Relationship Id="rId4" Type="http://schemas.openxmlformats.org/officeDocument/2006/relationships/image" Target="../media/image30.png"/><Relationship Id="rId9" Type="http://schemas.openxmlformats.org/officeDocument/2006/relationships/hyperlink" Target="http://www.cdc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36" y="0"/>
            <a:ext cx="9686333" cy="85332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longhorned</a:t>
            </a:r>
            <a:r>
              <a:rPr lang="en-US" dirty="0"/>
              <a:t> tick on Staten Island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35" y="797696"/>
            <a:ext cx="7117413" cy="58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dirty="0" smtClean="0"/>
              <a:t>EPA- Approved Repellents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83" y="2286000"/>
            <a:ext cx="4542118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2" y="1417638"/>
            <a:ext cx="5638800" cy="5053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6150" y="5181604"/>
            <a:ext cx="1600201" cy="369243"/>
          </a:xfrm>
          <a:prstGeom prst="rect">
            <a:avLst/>
          </a:prstGeom>
          <a:noFill/>
        </p:spPr>
        <p:txBody>
          <a:bodyPr wrap="square" lIns="91351" tIns="45676" rIns="91351" bIns="45676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rmy.mil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89715"/>
            <a:ext cx="1036737" cy="24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1" y="1532861"/>
            <a:ext cx="6781801" cy="990600"/>
          </a:xfrm>
        </p:spPr>
        <p:txBody>
          <a:bodyPr/>
          <a:lstStyle/>
          <a:p>
            <a:r>
              <a:rPr lang="en-US" dirty="0" smtClean="0"/>
              <a:t>Tick Check Hotspots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36" y="0"/>
            <a:ext cx="3048000" cy="6858000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9633466" y="5016031"/>
            <a:ext cx="3200400" cy="369243"/>
          </a:xfrm>
          <a:prstGeom prst="rect">
            <a:avLst/>
          </a:prstGeom>
          <a:noFill/>
        </p:spPr>
        <p:txBody>
          <a:bodyPr wrap="square" lIns="91351" tIns="45676" rIns="91351" bIns="45676" rtlCol="0">
            <a:spAutoFit/>
          </a:bodyPr>
          <a:lstStyle/>
          <a:p>
            <a:r>
              <a:rPr lang="en-US" i="1" dirty="0" smtClean="0"/>
              <a:t>Healthyvermont.gov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4969832"/>
            <a:ext cx="4463716" cy="461576"/>
          </a:xfrm>
          <a:prstGeom prst="rect">
            <a:avLst/>
          </a:prstGeom>
          <a:noFill/>
        </p:spPr>
        <p:txBody>
          <a:bodyPr wrap="square" lIns="91351" tIns="45676" rIns="91351" bIns="45676" rtlCol="0">
            <a:spAutoFit/>
          </a:bodyPr>
          <a:lstStyle/>
          <a:p>
            <a:r>
              <a:rPr lang="en-US" sz="2400" i="1" dirty="0"/>
              <a:t>…Don’t forget between the toes!</a:t>
            </a:r>
          </a:p>
        </p:txBody>
      </p:sp>
    </p:spTree>
    <p:extLst>
      <p:ext uri="{BB962C8B-B14F-4D97-AF65-F5344CB8AC3E}">
        <p14:creationId xmlns:p14="http://schemas.microsoft.com/office/powerpoint/2010/main" val="21695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35660"/>
            <a:ext cx="10972800" cy="1143000"/>
          </a:xfrm>
        </p:spPr>
        <p:txBody>
          <a:bodyPr/>
          <a:lstStyle/>
          <a:p>
            <a:r>
              <a:rPr lang="en-US" dirty="0" smtClean="0"/>
              <a:t>How to Remove a 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3" y="2044758"/>
            <a:ext cx="4780411" cy="45259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Only One Method:</a:t>
            </a:r>
          </a:p>
          <a:p>
            <a:pPr lvl="1"/>
            <a:r>
              <a:rPr lang="en-US" dirty="0" smtClean="0"/>
              <a:t>Forceps at the mouthparts</a:t>
            </a:r>
          </a:p>
          <a:p>
            <a:pPr lvl="1"/>
            <a:r>
              <a:rPr lang="en-US" dirty="0" smtClean="0"/>
              <a:t>Controlled and single movement perpendicular to the skin</a:t>
            </a:r>
          </a:p>
          <a:p>
            <a:r>
              <a:rPr lang="en-US" dirty="0" smtClean="0"/>
              <a:t>Do </a:t>
            </a:r>
            <a:r>
              <a:rPr lang="en-US" b="1" u="sng" dirty="0" smtClean="0"/>
              <a:t>NOT</a:t>
            </a:r>
          </a:p>
          <a:p>
            <a:pPr lvl="1"/>
            <a:r>
              <a:rPr lang="en-US" dirty="0" smtClean="0"/>
              <a:t>Use a match</a:t>
            </a:r>
          </a:p>
          <a:p>
            <a:pPr lvl="1"/>
            <a:r>
              <a:rPr lang="en-US" dirty="0" smtClean="0"/>
              <a:t>Use jelly/ olive oil</a:t>
            </a:r>
          </a:p>
          <a:p>
            <a:pPr lvl="1"/>
            <a:r>
              <a:rPr lang="en-US" dirty="0" smtClean="0"/>
              <a:t>Use nail polish</a:t>
            </a:r>
          </a:p>
          <a:p>
            <a:pPr lvl="1"/>
            <a:r>
              <a:rPr lang="en-US" dirty="0" smtClean="0"/>
              <a:t>Anything else</a:t>
            </a:r>
          </a:p>
          <a:p>
            <a:pPr lvl="1"/>
            <a:r>
              <a:rPr lang="en-US" dirty="0" smtClean="0"/>
              <a:t>Increases risk of transmission of diseases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526" y="533218"/>
            <a:ext cx="6801989" cy="4144962"/>
          </a:xfrm>
          <a:prstGeom prst="rect">
            <a:avLst/>
          </a:prstGeom>
        </p:spPr>
      </p:pic>
      <p:pic>
        <p:nvPicPr>
          <p:cNvPr id="5" name="Picture 4" descr="Portuguese Hard Tick 2010_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32851"/>
            <a:ext cx="2447925" cy="183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445320-Deer_tick,_SEM-S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678179"/>
            <a:ext cx="2547758" cy="190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738824"/>
            <a:ext cx="2410394" cy="1029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92" y="343767"/>
            <a:ext cx="3493027" cy="23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 Tick!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690690"/>
            <a:ext cx="10515600" cy="4351338"/>
          </a:xfrm>
        </p:spPr>
        <p:txBody>
          <a:bodyPr/>
          <a:lstStyle/>
          <a:p>
            <a:r>
              <a:rPr lang="en-US" dirty="0" smtClean="0"/>
              <a:t>Can be placed in a mason jar, stuck to a piece of tape</a:t>
            </a:r>
          </a:p>
          <a:p>
            <a:r>
              <a:rPr lang="en-US" dirty="0" smtClean="0"/>
              <a:t>Follow up with a doctor, report any symptoms</a:t>
            </a:r>
          </a:p>
          <a:p>
            <a:pPr lvl="1"/>
            <a:r>
              <a:rPr lang="en-US" dirty="0" smtClean="0"/>
              <a:t>Try to identify </a:t>
            </a:r>
            <a:r>
              <a:rPr lang="en-US" dirty="0"/>
              <a:t>the tick https://www.cdc.gov/ticks/geographic_distribution.html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4045602"/>
            <a:ext cx="365760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76" y="-88506"/>
            <a:ext cx="10515600" cy="1325564"/>
          </a:xfrm>
        </p:spPr>
        <p:txBody>
          <a:bodyPr/>
          <a:lstStyle/>
          <a:p>
            <a:pPr algn="ctr"/>
            <a:r>
              <a:rPr lang="en-US" dirty="0" smtClean="0"/>
              <a:t>Thank You For Your Time!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65" y="1863738"/>
            <a:ext cx="4810635" cy="3195935"/>
          </a:xfrm>
          <a:prstGeom prst="rect">
            <a:avLst/>
          </a:prstGeom>
        </p:spPr>
      </p:pic>
      <p:pic>
        <p:nvPicPr>
          <p:cNvPr id="13" name="Picture 4" descr="C:\Users\Christopher Pappas\Desktop\M30-CEN-LOGO-1945-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69" y="1915289"/>
            <a:ext cx="1226809" cy="5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5667" y="1995966"/>
            <a:ext cx="3469208" cy="1951431"/>
          </a:xfrm>
          <a:prstGeom prst="rect">
            <a:avLst/>
          </a:prstGeom>
        </p:spPr>
      </p:pic>
      <p:pic>
        <p:nvPicPr>
          <p:cNvPr id="15" name="Content Placeholder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2" y="5000689"/>
            <a:ext cx="3234190" cy="1819231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85742" y="5059693"/>
            <a:ext cx="3095424" cy="1741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7725" y="5506015"/>
            <a:ext cx="3914275" cy="646242"/>
          </a:xfrm>
          <a:prstGeom prst="rect">
            <a:avLst/>
          </a:prstGeom>
          <a:noFill/>
        </p:spPr>
        <p:txBody>
          <a:bodyPr wrap="square" lIns="91351" tIns="45676" rIns="91351" bIns="45676" rtlCol="0">
            <a:spAutoFit/>
          </a:bodyPr>
          <a:lstStyle/>
          <a:p>
            <a:r>
              <a:rPr lang="en-US" dirty="0" smtClean="0">
                <a:hlinkClick r:id="rId8"/>
              </a:rPr>
              <a:t>E: christopher.pappas@mville.edu</a:t>
            </a:r>
            <a:endParaRPr lang="en-US" dirty="0" smtClean="0"/>
          </a:p>
          <a:p>
            <a:r>
              <a:rPr lang="en-US" dirty="0" smtClean="0"/>
              <a:t>P: (914) 323-1276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074" y="1590471"/>
            <a:ext cx="4656817" cy="2308235"/>
          </a:xfrm>
          <a:prstGeom prst="rect">
            <a:avLst/>
          </a:prstGeom>
        </p:spPr>
        <p:txBody>
          <a:bodyPr wrap="square" lIns="91351" tIns="45676" rIns="91351" bIns="45676">
            <a:spAutoFit/>
          </a:bodyPr>
          <a:lstStyle/>
          <a:p>
            <a:pPr marL="456762" indent="-456762">
              <a:buFont typeface="Arial" panose="020B0604020202020204" pitchFamily="34" charset="0"/>
              <a:buChar char="•"/>
            </a:pPr>
            <a:r>
              <a:rPr lang="en-US" sz="2400" dirty="0"/>
              <a:t>For More Info- Use Peer-Reviewed and Government Resources: </a:t>
            </a:r>
            <a:r>
              <a:rPr lang="en-US" sz="2400" dirty="0">
                <a:hlinkClick r:id="rId9"/>
              </a:rPr>
              <a:t>www.cdc.gov</a:t>
            </a:r>
            <a:endParaRPr lang="en-US" sz="2400" dirty="0"/>
          </a:p>
          <a:p>
            <a:pPr marL="456762" indent="-456762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6762" indent="-456762">
              <a:buFont typeface="Arial" panose="020B0604020202020204" pitchFamily="34" charset="0"/>
              <a:buChar char="•"/>
            </a:pPr>
            <a:r>
              <a:rPr lang="en-US" sz="2400" dirty="0"/>
              <a:t>Lyme Clinic at Westchester Medical Center: (914) 493-TICK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30" y="6154427"/>
            <a:ext cx="495518" cy="3651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60122" y="6152348"/>
            <a:ext cx="2259724" cy="369243"/>
          </a:xfrm>
          <a:prstGeom prst="rect">
            <a:avLst/>
          </a:prstGeom>
          <a:noFill/>
        </p:spPr>
        <p:txBody>
          <a:bodyPr wrap="square" lIns="91351" tIns="45676" rIns="91351" bIns="45676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BeyondOrganix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143F301-326C-4AAC-847C-F7BC21A5F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3" y="1822934"/>
            <a:ext cx="6525769" cy="4378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F973C6-A363-49C1-A71B-39A925CCADB4}"/>
              </a:ext>
            </a:extLst>
          </p:cNvPr>
          <p:cNvSpPr txBox="1"/>
          <p:nvPr/>
        </p:nvSpPr>
        <p:spPr>
          <a:xfrm>
            <a:off x="109094" y="1240055"/>
            <a:ext cx="6516303" cy="1203094"/>
          </a:xfrm>
          <a:prstGeom prst="rect">
            <a:avLst/>
          </a:prstGeom>
          <a:noFill/>
        </p:spPr>
        <p:txBody>
          <a:bodyPr wrap="square" lIns="136027" tIns="68014" rIns="136027" bIns="68014" rtlCol="0">
            <a:spAutoFit/>
          </a:bodyPr>
          <a:lstStyle/>
          <a:p>
            <a:pPr marL="433590" indent="-433590" defTabSz="86718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83 users from Staten Island</a:t>
            </a:r>
          </a:p>
          <a:p>
            <a:pPr marL="433590" indent="-433590" defTabSz="867180">
              <a:spcAft>
                <a:spcPts val="57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20 tick encounters were reported, 5 on self</a:t>
            </a:r>
          </a:p>
          <a:p>
            <a:pPr defTabSz="867180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F3D5960-0C0B-47C7-B775-86D4E0B71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942638"/>
              </p:ext>
            </p:extLst>
          </p:nvPr>
        </p:nvGraphicFramePr>
        <p:xfrm>
          <a:off x="6754740" y="179816"/>
          <a:ext cx="5168405" cy="361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1ED7C8-CFC9-4C44-B555-10D4B373854B}"/>
              </a:ext>
            </a:extLst>
          </p:cNvPr>
          <p:cNvSpPr txBox="1"/>
          <p:nvPr/>
        </p:nvSpPr>
        <p:spPr>
          <a:xfrm>
            <a:off x="186420" y="5"/>
            <a:ext cx="6820615" cy="1245352"/>
          </a:xfrm>
          <a:prstGeom prst="rect">
            <a:avLst/>
          </a:prstGeom>
          <a:noFill/>
        </p:spPr>
        <p:txBody>
          <a:bodyPr wrap="square" lIns="136027" tIns="68014" rIns="136027" bIns="68014" rtlCol="0">
            <a:spAutoFit/>
          </a:bodyPr>
          <a:lstStyle/>
          <a:p>
            <a:pPr defTabSz="867180"/>
            <a:r>
              <a:rPr lang="en-US" sz="3600" dirty="0">
                <a:solidFill>
                  <a:prstClr val="black"/>
                </a:solidFill>
              </a:rPr>
              <a:t>From the Tick App users on Staten Island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E0F1880-39A4-410F-9495-28381DC1A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776240"/>
              </p:ext>
            </p:extLst>
          </p:nvPr>
        </p:nvGraphicFramePr>
        <p:xfrm>
          <a:off x="7089471" y="3620953"/>
          <a:ext cx="4993079" cy="338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8EE7D8-A9C1-4645-8FB4-092646DA4024}"/>
              </a:ext>
            </a:extLst>
          </p:cNvPr>
          <p:cNvSpPr txBox="1"/>
          <p:nvPr/>
        </p:nvSpPr>
        <p:spPr>
          <a:xfrm>
            <a:off x="8267939" y="-70429"/>
            <a:ext cx="3265194" cy="414355"/>
          </a:xfrm>
          <a:prstGeom prst="rect">
            <a:avLst/>
          </a:prstGeom>
          <a:noFill/>
        </p:spPr>
        <p:txBody>
          <a:bodyPr wrap="square" lIns="136027" tIns="68014" rIns="136027" bIns="68014" rtlCol="0">
            <a:spAutoFit/>
          </a:bodyPr>
          <a:lstStyle/>
          <a:p>
            <a:pPr defTabSz="680140"/>
            <a:r>
              <a:rPr lang="en-US" dirty="0">
                <a:solidFill>
                  <a:prstClr val="black"/>
                </a:solidFill>
              </a:rPr>
              <a:t>Staten Island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04A296-E7D2-4240-AD5F-77D59E06F999}"/>
              </a:ext>
            </a:extLst>
          </p:cNvPr>
          <p:cNvSpPr txBox="1"/>
          <p:nvPr/>
        </p:nvSpPr>
        <p:spPr>
          <a:xfrm>
            <a:off x="8267939" y="3298406"/>
            <a:ext cx="3265194" cy="414355"/>
          </a:xfrm>
          <a:prstGeom prst="rect">
            <a:avLst/>
          </a:prstGeom>
          <a:noFill/>
        </p:spPr>
        <p:txBody>
          <a:bodyPr wrap="square" lIns="136027" tIns="68014" rIns="136027" bIns="68014" rtlCol="0">
            <a:spAutoFit/>
          </a:bodyPr>
          <a:lstStyle/>
          <a:p>
            <a:pPr defTabSz="680140"/>
            <a:r>
              <a:rPr lang="en-US" dirty="0">
                <a:solidFill>
                  <a:prstClr val="black"/>
                </a:solidFill>
              </a:rPr>
              <a:t>All Tick App Users</a:t>
            </a:r>
          </a:p>
        </p:txBody>
      </p:sp>
    </p:spTree>
    <p:extLst>
      <p:ext uri="{BB962C8B-B14F-4D97-AF65-F5344CB8AC3E}">
        <p14:creationId xmlns:p14="http://schemas.microsoft.com/office/powerpoint/2010/main" val="33497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030" y="1329561"/>
            <a:ext cx="11383955" cy="2387600"/>
          </a:xfrm>
        </p:spPr>
        <p:txBody>
          <a:bodyPr>
            <a:noAutofit/>
          </a:bodyPr>
          <a:lstStyle/>
          <a:p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>How to Avoid Tick-Borne Diseases:</a:t>
            </a:r>
            <a:br>
              <a:rPr lang="en-US" sz="4500" dirty="0"/>
            </a:br>
            <a:r>
              <a:rPr lang="en-US" sz="4500" dirty="0"/>
              <a:t>Identification, Prevention, Response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97" y="147144"/>
            <a:ext cx="3225489" cy="1818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4" y="147144"/>
            <a:ext cx="3225489" cy="181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0318" y="4069076"/>
            <a:ext cx="8513379" cy="1815793"/>
          </a:xfrm>
          <a:prstGeom prst="rect">
            <a:avLst/>
          </a:prstGeom>
        </p:spPr>
        <p:txBody>
          <a:bodyPr wrap="square" lIns="91351" tIns="45676" rIns="91351" bIns="45676">
            <a:spAutoFit/>
          </a:bodyPr>
          <a:lstStyle/>
          <a:p>
            <a:r>
              <a:rPr lang="en-US" sz="2800" b="1" dirty="0"/>
              <a:t>Talk Order</a:t>
            </a:r>
          </a:p>
          <a:p>
            <a:pPr marL="970613" lvl="1" indent="-513858">
              <a:buFont typeface="+mj-lt"/>
              <a:buAutoNum type="arabicPeriod"/>
            </a:pPr>
            <a:r>
              <a:rPr lang="en-US" sz="2800" dirty="0"/>
              <a:t>Tick Prevention Strategies</a:t>
            </a:r>
          </a:p>
          <a:p>
            <a:pPr marL="970613" lvl="1" indent="-513858">
              <a:buFont typeface="+mj-lt"/>
              <a:buAutoNum type="arabicPeriod"/>
            </a:pPr>
            <a:r>
              <a:rPr lang="en-US" sz="2800" dirty="0"/>
              <a:t>How to Identify and Remove Ticks</a:t>
            </a:r>
          </a:p>
          <a:p>
            <a:pPr marL="970613" lvl="1" indent="-513858">
              <a:buFont typeface="+mj-lt"/>
              <a:buAutoNum type="arabicPeriod"/>
            </a:pPr>
            <a:r>
              <a:rPr lang="en-US" sz="2800" dirty="0"/>
              <a:t>Live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451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0"/>
            <a:ext cx="10515600" cy="1325564"/>
          </a:xfrm>
        </p:spPr>
        <p:txBody>
          <a:bodyPr/>
          <a:lstStyle/>
          <a:p>
            <a:pPr algn="ctr"/>
            <a:r>
              <a:rPr lang="en-US" i="1" dirty="0" smtClean="0"/>
              <a:t>or….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500" i="1" dirty="0"/>
              <a:t>Be Like Derek Jeter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68" y="1325563"/>
            <a:ext cx="5788264" cy="3793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1868" y="4811036"/>
            <a:ext cx="3219953" cy="276910"/>
          </a:xfrm>
          <a:prstGeom prst="rect">
            <a:avLst/>
          </a:prstGeom>
          <a:noFill/>
        </p:spPr>
        <p:txBody>
          <a:bodyPr wrap="square" lIns="91351" tIns="45676" rIns="91351" bIns="45676" rtlCol="0">
            <a:spAutoFit/>
          </a:bodyPr>
          <a:lstStyle/>
          <a:p>
            <a:r>
              <a:rPr lang="en-US" sz="1200" dirty="0"/>
              <a:t>Photo by Jim </a:t>
            </a:r>
            <a:r>
              <a:rPr lang="en-US" sz="1200" dirty="0" err="1"/>
              <a:t>McIsaac</a:t>
            </a:r>
            <a:r>
              <a:rPr lang="en-US" sz="1200" dirty="0"/>
              <a:t>- Getty Images</a:t>
            </a:r>
          </a:p>
        </p:txBody>
      </p:sp>
    </p:spTree>
    <p:extLst>
      <p:ext uri="{BB962C8B-B14F-4D97-AF65-F5344CB8AC3E}">
        <p14:creationId xmlns:p14="http://schemas.microsoft.com/office/powerpoint/2010/main" val="6583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4521"/>
            <a:ext cx="10972800" cy="45259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900" b="1" dirty="0"/>
              <a:t>Molecular Microbiologist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Fellow, Institut Pasteur</a:t>
            </a:r>
          </a:p>
          <a:p>
            <a:pPr lvl="2">
              <a:lnSpc>
                <a:spcPct val="80000"/>
              </a:lnSpc>
            </a:pPr>
            <a:r>
              <a:rPr lang="en-US" sz="1300" dirty="0" err="1"/>
              <a:t>Unité</a:t>
            </a:r>
            <a:r>
              <a:rPr lang="en-US" sz="1300" dirty="0"/>
              <a:t> de </a:t>
            </a:r>
            <a:r>
              <a:rPr lang="en-US" sz="1300" dirty="0" err="1"/>
              <a:t>Biologie</a:t>
            </a:r>
            <a:r>
              <a:rPr lang="en-US" sz="1300" dirty="0"/>
              <a:t> des </a:t>
            </a:r>
            <a:r>
              <a:rPr lang="en-US" sz="1300" dirty="0" err="1"/>
              <a:t>Spirochètes</a:t>
            </a:r>
            <a:endParaRPr lang="en-US" sz="13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Ph.D. Microbiology and Immunology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New York Medical College</a:t>
            </a:r>
          </a:p>
          <a:p>
            <a:pPr>
              <a:lnSpc>
                <a:spcPct val="80000"/>
              </a:lnSpc>
            </a:pPr>
            <a:r>
              <a:rPr lang="en-US" sz="1900" b="1" dirty="0"/>
              <a:t>Academic history</a:t>
            </a:r>
            <a:endParaRPr lang="en-US" sz="19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Manhattanville College, New York Medical College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sz="1600" dirty="0"/>
              <a:t>General Biology, Parasitology, Molecular Biology, Medical Microbiology, Nutrition, Genetics, Research Mentor</a:t>
            </a:r>
          </a:p>
          <a:p>
            <a:pPr>
              <a:lnSpc>
                <a:spcPct val="80000"/>
              </a:lnSpc>
            </a:pPr>
            <a:r>
              <a:rPr lang="en-US" sz="1900" b="1" dirty="0"/>
              <a:t>Research Interests</a:t>
            </a:r>
            <a:r>
              <a:rPr lang="en-US" sz="1900" dirty="0"/>
              <a:t>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-Enzootic and Vector-Borne diseases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	-Lyme disease and Leptospirosis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-(</a:t>
            </a:r>
            <a:r>
              <a:rPr lang="en-US" sz="1800" dirty="0" err="1"/>
              <a:t>Ixodid</a:t>
            </a:r>
            <a:r>
              <a:rPr lang="en-US" sz="1800" dirty="0"/>
              <a:t>) Hard Ticks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1521"/>
            <a:ext cx="6477001" cy="1143000"/>
          </a:xfrm>
        </p:spPr>
        <p:txBody>
          <a:bodyPr/>
          <a:lstStyle/>
          <a:p>
            <a:r>
              <a:rPr lang="en-US" dirty="0" smtClean="0"/>
              <a:t>Christopher Pappas, Ph.D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340522"/>
            <a:ext cx="3733801" cy="248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19" y="3670399"/>
            <a:ext cx="4495801" cy="2050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050" y="4594050"/>
            <a:ext cx="3886201" cy="2252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72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does someone typically contract a tick-borne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2181760"/>
            <a:ext cx="10515600" cy="4351338"/>
          </a:xfrm>
        </p:spPr>
        <p:txBody>
          <a:bodyPr/>
          <a:lstStyle/>
          <a:p>
            <a:pPr marL="513858" indent="-513858">
              <a:buFont typeface="+mj-lt"/>
              <a:buAutoNum type="arabicPeriod"/>
            </a:pPr>
            <a:r>
              <a:rPr lang="en-US" dirty="0" smtClean="0"/>
              <a:t>Come into contact with a tick</a:t>
            </a:r>
          </a:p>
          <a:p>
            <a:pPr marL="513858" indent="-513858">
              <a:buFont typeface="+mj-lt"/>
              <a:buAutoNum type="arabicPeriod"/>
            </a:pPr>
            <a:r>
              <a:rPr lang="en-US" dirty="0" smtClean="0"/>
              <a:t>Have the tick attach</a:t>
            </a:r>
          </a:p>
          <a:p>
            <a:pPr marL="513858" indent="-513858">
              <a:buFont typeface="+mj-lt"/>
              <a:buAutoNum type="arabicPeriod"/>
            </a:pPr>
            <a:r>
              <a:rPr lang="en-US" dirty="0" smtClean="0"/>
              <a:t>Have the tick attach for a prolonged period</a:t>
            </a:r>
          </a:p>
          <a:p>
            <a:pPr marL="970613" lvl="1" indent="-513858">
              <a:buFont typeface="+mj-lt"/>
              <a:buAutoNum type="alphaLcParenR"/>
            </a:pPr>
            <a:r>
              <a:rPr lang="en-US" dirty="0" smtClean="0"/>
              <a:t>The tick has to carry a pathogen within it (burdened)</a:t>
            </a:r>
          </a:p>
          <a:p>
            <a:pPr marL="970613" lvl="1" indent="-513858">
              <a:buFont typeface="+mj-lt"/>
              <a:buAutoNum type="alphaLcParenR"/>
            </a:pPr>
            <a:r>
              <a:rPr lang="en-US" dirty="0" smtClean="0"/>
              <a:t>The pathogen has to have been transferred to you</a:t>
            </a:r>
          </a:p>
          <a:p>
            <a:pPr marL="513858" indent="-513858">
              <a:buFont typeface="+mj-lt"/>
              <a:buAutoNum type="arabicPeriod"/>
            </a:pPr>
            <a:r>
              <a:rPr lang="en-US" dirty="0" smtClean="0"/>
              <a:t>You do not follow up with a doctor for prophylactic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What Attracts a Deer Tick?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93" y="199106"/>
            <a:ext cx="4229100" cy="291195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260910"/>
            <a:ext cx="8092966" cy="54446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Deer Ticks are attracted to many things</a:t>
            </a:r>
          </a:p>
          <a:p>
            <a:pPr lvl="1"/>
            <a:r>
              <a:rPr lang="en-US" dirty="0" smtClean="0"/>
              <a:t>Animal odor</a:t>
            </a:r>
          </a:p>
          <a:p>
            <a:pPr lvl="1"/>
            <a:r>
              <a:rPr lang="en-US" dirty="0" smtClean="0"/>
              <a:t>Skin and hair texture</a:t>
            </a:r>
          </a:p>
          <a:p>
            <a:pPr lvl="1"/>
            <a:r>
              <a:rPr lang="en-US" dirty="0" smtClean="0"/>
              <a:t>Vibrations</a:t>
            </a:r>
          </a:p>
          <a:p>
            <a:pPr lvl="1"/>
            <a:r>
              <a:rPr lang="en-US" dirty="0" smtClean="0"/>
              <a:t>Variance in temperature</a:t>
            </a:r>
          </a:p>
          <a:p>
            <a:pPr lvl="1"/>
            <a:r>
              <a:rPr lang="en-US" dirty="0" smtClean="0"/>
              <a:t>Carbon dioxide</a:t>
            </a:r>
          </a:p>
          <a:p>
            <a:r>
              <a:rPr lang="en-US" dirty="0" smtClean="0"/>
              <a:t>Deer ticks avoid areas that put them at risk of drying out</a:t>
            </a:r>
          </a:p>
          <a:p>
            <a:pPr lvl="1"/>
            <a:r>
              <a:rPr lang="en-US" dirty="0" smtClean="0"/>
              <a:t>Dry/ exposed areas</a:t>
            </a:r>
          </a:p>
          <a:p>
            <a:pPr lvl="1"/>
            <a:r>
              <a:rPr lang="en-US" dirty="0" smtClean="0"/>
              <a:t>Very sunny areas</a:t>
            </a:r>
          </a:p>
          <a:p>
            <a:pPr lvl="1"/>
            <a:r>
              <a:rPr lang="en-US" dirty="0" smtClean="0"/>
              <a:t>Windy areas</a:t>
            </a:r>
          </a:p>
          <a:p>
            <a:r>
              <a:rPr lang="en-US" dirty="0" smtClean="0"/>
              <a:t>Deer ticks seek out</a:t>
            </a:r>
          </a:p>
          <a:p>
            <a:pPr lvl="1"/>
            <a:r>
              <a:rPr lang="en-US" dirty="0" smtClean="0"/>
              <a:t>Tall(</a:t>
            </a:r>
            <a:r>
              <a:rPr lang="en-US" i="1" dirty="0" err="1" smtClean="0"/>
              <a:t>ish</a:t>
            </a:r>
            <a:r>
              <a:rPr lang="en-US" dirty="0"/>
              <a:t>)</a:t>
            </a:r>
            <a:r>
              <a:rPr lang="en-US" dirty="0" smtClean="0"/>
              <a:t> grasses</a:t>
            </a:r>
          </a:p>
          <a:p>
            <a:pPr lvl="1"/>
            <a:r>
              <a:rPr lang="en-US" dirty="0" smtClean="0"/>
              <a:t>Leaf litter and piles</a:t>
            </a:r>
          </a:p>
          <a:p>
            <a:pPr lvl="1"/>
            <a:r>
              <a:rPr lang="en-US" dirty="0" smtClean="0"/>
              <a:t>Wind protected areas</a:t>
            </a:r>
          </a:p>
          <a:p>
            <a:pPr lvl="1"/>
            <a:r>
              <a:rPr lang="en-US" dirty="0" smtClean="0"/>
              <a:t>Shaded areas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64206" y="3878935"/>
            <a:ext cx="577138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71536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Prevent Being Bitten by a 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39" y="1473908"/>
            <a:ext cx="7159528" cy="5384092"/>
          </a:xfrm>
        </p:spPr>
        <p:txBody>
          <a:bodyPr>
            <a:normAutofit/>
          </a:bodyPr>
          <a:lstStyle/>
          <a:p>
            <a:r>
              <a:rPr lang="en-US" dirty="0" smtClean="0"/>
              <a:t>Lawn Care</a:t>
            </a:r>
          </a:p>
          <a:p>
            <a:pPr lvl="1"/>
            <a:r>
              <a:rPr lang="en-US" dirty="0" smtClean="0"/>
              <a:t>Backyard Chickens?</a:t>
            </a:r>
          </a:p>
          <a:p>
            <a:r>
              <a:rPr lang="en-US" dirty="0" smtClean="0"/>
              <a:t>Watch out when stopping on a highway/ rest area</a:t>
            </a:r>
          </a:p>
          <a:p>
            <a:r>
              <a:rPr lang="en-US" dirty="0" smtClean="0"/>
              <a:t>Wear lighter Clothes when hiking/ yard work</a:t>
            </a:r>
          </a:p>
          <a:p>
            <a:pPr lvl="1"/>
            <a:r>
              <a:rPr lang="en-US" dirty="0" smtClean="0"/>
              <a:t>Tuck pants into socks- treat with permethrin</a:t>
            </a:r>
          </a:p>
          <a:p>
            <a:pPr lvl="1"/>
            <a:r>
              <a:rPr lang="en-US" dirty="0" smtClean="0"/>
              <a:t>Clean clothes by checking then drying in a dryer</a:t>
            </a:r>
          </a:p>
          <a:p>
            <a:r>
              <a:rPr lang="en-US" dirty="0" smtClean="0"/>
              <a:t>Take care when walking a pet</a:t>
            </a:r>
          </a:p>
          <a:p>
            <a:r>
              <a:rPr lang="en-US" dirty="0" smtClean="0"/>
              <a:t>Showering Promptly</a:t>
            </a:r>
          </a:p>
          <a:p>
            <a:r>
              <a:rPr lang="en-US" dirty="0" smtClean="0"/>
              <a:t>Daily Tick Checks</a:t>
            </a:r>
          </a:p>
          <a:p>
            <a:r>
              <a:rPr lang="en-US" dirty="0" smtClean="0"/>
              <a:t>EPA approved repellents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027992"/>
            <a:ext cx="2076935" cy="1388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0865" y="6532955"/>
            <a:ext cx="3581401" cy="292299"/>
          </a:xfrm>
          <a:prstGeom prst="rect">
            <a:avLst/>
          </a:prstGeom>
          <a:noFill/>
        </p:spPr>
        <p:txBody>
          <a:bodyPr wrap="square" lIns="91351" tIns="45676" rIns="91351" bIns="45676" rtlCol="0">
            <a:spAutoFit/>
          </a:bodyPr>
          <a:lstStyle/>
          <a:p>
            <a:r>
              <a:rPr lang="en-US" sz="1300" dirty="0"/>
              <a:t>Photo by Lindsay </a:t>
            </a:r>
            <a:r>
              <a:rPr lang="en-US" sz="1300" dirty="0" err="1"/>
              <a:t>Holmwood</a:t>
            </a:r>
            <a:endParaRPr lang="en-US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58" y="173694"/>
            <a:ext cx="4353865" cy="4722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9574" y="5027994"/>
            <a:ext cx="1371600" cy="369243"/>
          </a:xfrm>
          <a:prstGeom prst="rect">
            <a:avLst/>
          </a:prstGeom>
          <a:noFill/>
        </p:spPr>
        <p:txBody>
          <a:bodyPr wrap="square" lIns="91351" tIns="45676" rIns="91351" bIns="45676" rtlCol="0">
            <a:spAutoFit/>
          </a:bodyPr>
          <a:lstStyle/>
          <a:p>
            <a:r>
              <a:rPr lang="en-US" dirty="0" smtClean="0"/>
              <a:t>cdc.gov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-147570"/>
            <a:ext cx="10515600" cy="1325564"/>
          </a:xfrm>
        </p:spPr>
        <p:txBody>
          <a:bodyPr/>
          <a:lstStyle/>
          <a:p>
            <a:r>
              <a:rPr lang="en-US" dirty="0" smtClean="0"/>
              <a:t>Know Where Ticks Prefer to Quest/ Reside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53874" y="4451448"/>
            <a:ext cx="2799850" cy="157491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294" y="1025440"/>
            <a:ext cx="6096000" cy="2813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5915" y="830684"/>
            <a:ext cx="6136085" cy="3118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4335550"/>
            <a:ext cx="3649631" cy="2052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55" y="4486796"/>
            <a:ext cx="3286082" cy="1848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06" y="4486816"/>
            <a:ext cx="3286082" cy="18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505</Words>
  <Application>Microsoft Office PowerPoint</Application>
  <PresentationFormat>Custom</PresentationFormat>
  <Paragraphs>115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2_Office Theme</vt:lpstr>
      <vt:lpstr>3_Office Theme</vt:lpstr>
      <vt:lpstr>The longhorned tick on Staten Island</vt:lpstr>
      <vt:lpstr>PowerPoint Presentation</vt:lpstr>
      <vt:lpstr> How to Avoid Tick-Borne Diseases: Identification, Prevention, Response</vt:lpstr>
      <vt:lpstr>or….</vt:lpstr>
      <vt:lpstr>Christopher Pappas, Ph.D.</vt:lpstr>
      <vt:lpstr>How does someone typically contract a tick-borne disease?</vt:lpstr>
      <vt:lpstr>What Attracts a Deer Tick?</vt:lpstr>
      <vt:lpstr>How To Prevent Being Bitten by a Tick</vt:lpstr>
      <vt:lpstr>Know Where Ticks Prefer to Quest/ Reside</vt:lpstr>
      <vt:lpstr>EPA- Approved Repellents</vt:lpstr>
      <vt:lpstr>Tick Check Hotspots</vt:lpstr>
      <vt:lpstr>How to Remove a Tick</vt:lpstr>
      <vt:lpstr>Keep the Tick!</vt:lpstr>
      <vt:lpstr>Thank You For Your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Pappas</dc:creator>
  <cp:lastModifiedBy>Alexey Chandler</cp:lastModifiedBy>
  <cp:revision>31</cp:revision>
  <dcterms:created xsi:type="dcterms:W3CDTF">2019-05-07T16:43:06Z</dcterms:created>
  <dcterms:modified xsi:type="dcterms:W3CDTF">2019-06-20T17:06:59Z</dcterms:modified>
</cp:coreProperties>
</file>